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70" r:id="rId2"/>
    <p:sldId id="283" r:id="rId3"/>
    <p:sldId id="258" r:id="rId4"/>
    <p:sldId id="272" r:id="rId5"/>
    <p:sldId id="273" r:id="rId6"/>
    <p:sldId id="263" r:id="rId7"/>
    <p:sldId id="271" r:id="rId8"/>
    <p:sldId id="262" r:id="rId9"/>
    <p:sldId id="256" r:id="rId10"/>
    <p:sldId id="260" r:id="rId11"/>
    <p:sldId id="259" r:id="rId12"/>
    <p:sldId id="257" r:id="rId13"/>
    <p:sldId id="268" r:id="rId14"/>
    <p:sldId id="261" r:id="rId15"/>
    <p:sldId id="282" r:id="rId16"/>
    <p:sldId id="265" r:id="rId17"/>
    <p:sldId id="266" r:id="rId18"/>
    <p:sldId id="267" r:id="rId19"/>
    <p:sldId id="269" r:id="rId20"/>
    <p:sldId id="274" r:id="rId21"/>
    <p:sldId id="275" r:id="rId22"/>
    <p:sldId id="277" r:id="rId23"/>
    <p:sldId id="276" r:id="rId24"/>
    <p:sldId id="278" r:id="rId25"/>
    <p:sldId id="279" r:id="rId26"/>
    <p:sldId id="280" r:id="rId27"/>
    <p:sldId id="284" r:id="rId28"/>
    <p:sldId id="264" r:id="rId29"/>
  </p:sldIdLst>
  <p:sldSz cx="12801600" cy="8229600"/>
  <p:notesSz cx="9144000" cy="6858000"/>
  <p:embeddedFontLst>
    <p:embeddedFont>
      <p:font typeface="Aharoni" panose="02010803020104030203" pitchFamily="2" charset="-79"/>
      <p:bold r:id="rId30"/>
    </p:embeddedFont>
    <p:embeddedFont>
      <p:font typeface="Arial Black" panose="020B0A04020102020204" pitchFamily="34" charset="0"/>
      <p:bold r:id="rId31"/>
    </p:embeddedFont>
    <p:embeddedFont>
      <p:font typeface="Bahnschrift Light SemiCondensed" panose="020B0502040204020203" pitchFamily="34" charset="0"/>
      <p:regular r:id="rId32"/>
    </p:embeddedFont>
    <p:embeddedFont>
      <p:font typeface="Bradley Hand ITC" panose="03070402050302030203" pitchFamily="66" charset="0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libri Light" panose="020F0302020204030204" pitchFamily="34" charset="0"/>
      <p:regular r:id="rId38"/>
      <p:italic r:id="rId3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8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291" autoAdjust="0"/>
  </p:normalViewPr>
  <p:slideViewPr>
    <p:cSldViewPr snapToGrid="0">
      <p:cViewPr>
        <p:scale>
          <a:sx n="55" d="100"/>
          <a:sy n="55" d="100"/>
        </p:scale>
        <p:origin x="1194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1346836"/>
            <a:ext cx="9601200" cy="286512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4322446"/>
            <a:ext cx="9601200" cy="1986914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205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71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5" y="438150"/>
            <a:ext cx="2760345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0" y="438150"/>
            <a:ext cx="8121015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810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26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051686"/>
            <a:ext cx="11041380" cy="342328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5507356"/>
            <a:ext cx="11041380" cy="1800224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445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190750"/>
            <a:ext cx="544068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190750"/>
            <a:ext cx="544068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45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438150"/>
            <a:ext cx="1104138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8" y="2017396"/>
            <a:ext cx="5415676" cy="988694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8" y="3006090"/>
            <a:ext cx="541567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0" y="2017396"/>
            <a:ext cx="5442347" cy="988694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0" y="3006090"/>
            <a:ext cx="5442347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72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80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08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548640"/>
            <a:ext cx="4128849" cy="19202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184911"/>
            <a:ext cx="6480810" cy="5848350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468880"/>
            <a:ext cx="4128849" cy="4573906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62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548640"/>
            <a:ext cx="4128849" cy="19202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184911"/>
            <a:ext cx="6480810" cy="5848350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468880"/>
            <a:ext cx="4128849" cy="4573906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48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8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438150"/>
            <a:ext cx="1104138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190750"/>
            <a:ext cx="1104138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7627621"/>
            <a:ext cx="28803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083FA-5894-4C15-B9DF-D0D1D421EB93}" type="datetimeFigureOut">
              <a:rPr lang="en-US" smtClean="0"/>
              <a:t>5/27/2021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7627621"/>
            <a:ext cx="43205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7627621"/>
            <a:ext cx="28803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EED0C-A37D-44E7-9D1F-CC7127344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5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E431D14-0EDA-4DE0-ADD8-861B82E08FC6}"/>
              </a:ext>
            </a:extLst>
          </p:cNvPr>
          <p:cNvGrpSpPr/>
          <p:nvPr/>
        </p:nvGrpSpPr>
        <p:grpSpPr>
          <a:xfrm>
            <a:off x="3524636" y="1741081"/>
            <a:ext cx="5752328" cy="3496025"/>
            <a:chOff x="10573908" y="6725130"/>
            <a:chExt cx="17256983" cy="1048807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B8620D2-A349-421B-8232-1AE10BD52DBD}"/>
                </a:ext>
              </a:extLst>
            </p:cNvPr>
            <p:cNvSpPr/>
            <p:nvPr/>
          </p:nvSpPr>
          <p:spPr>
            <a:xfrm>
              <a:off x="10573908" y="10253682"/>
              <a:ext cx="17256983" cy="4123629"/>
            </a:xfrm>
            <a:prstGeom prst="rect">
              <a:avLst/>
            </a:prstGeom>
            <a:noFill/>
          </p:spPr>
          <p:txBody>
            <a:bodyPr wrap="square" lIns="30480" tIns="15240" rIns="30480" bIns="15240">
              <a:spAutoFit/>
            </a:bodyPr>
            <a:lstStyle/>
            <a:p>
              <a:pPr algn="ctr"/>
              <a:r>
                <a:rPr lang="en-US" sz="8732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Database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D0C39A9-4C2C-44A0-91A0-31973654ABCD}"/>
                </a:ext>
              </a:extLst>
            </p:cNvPr>
            <p:cNvSpPr/>
            <p:nvPr/>
          </p:nvSpPr>
          <p:spPr>
            <a:xfrm>
              <a:off x="10573908" y="6725130"/>
              <a:ext cx="17256983" cy="4508541"/>
            </a:xfrm>
            <a:prstGeom prst="rect">
              <a:avLst/>
            </a:prstGeom>
            <a:noFill/>
          </p:spPr>
          <p:txBody>
            <a:bodyPr wrap="square" lIns="30480" tIns="15240" rIns="30480" bIns="15240">
              <a:spAutoFit/>
            </a:bodyPr>
            <a:lstStyle/>
            <a:p>
              <a:pPr algn="ctr"/>
              <a:r>
                <a:rPr lang="en-US" sz="9566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TechShoi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B932227-62B2-48F7-9F8A-F62FCB40F21B}"/>
                </a:ext>
              </a:extLst>
            </p:cNvPr>
            <p:cNvSpPr/>
            <p:nvPr/>
          </p:nvSpPr>
          <p:spPr>
            <a:xfrm>
              <a:off x="10573908" y="13627992"/>
              <a:ext cx="17256983" cy="3585213"/>
            </a:xfrm>
            <a:prstGeom prst="rect">
              <a:avLst/>
            </a:prstGeom>
            <a:noFill/>
          </p:spPr>
          <p:txBody>
            <a:bodyPr wrap="square" lIns="30480" tIns="15240" rIns="30480" bIns="15240">
              <a:spAutoFit/>
            </a:bodyPr>
            <a:lstStyle/>
            <a:p>
              <a:pPr algn="ctr"/>
              <a:r>
                <a:rPr lang="en-US" sz="7566" dirty="0">
                  <a:ln w="0">
                    <a:solidFill>
                      <a:schemeClr val="bg1"/>
                    </a:solidFill>
                  </a:ln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Application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4701C110-E44B-4B5A-A33C-BA501D7E89CB}"/>
              </a:ext>
            </a:extLst>
          </p:cNvPr>
          <p:cNvSpPr/>
          <p:nvPr/>
        </p:nvSpPr>
        <p:spPr>
          <a:xfrm>
            <a:off x="5239961" y="5397655"/>
            <a:ext cx="2321679" cy="523220"/>
          </a:xfrm>
          <a:prstGeom prst="rect">
            <a:avLst/>
          </a:prstGeom>
          <a:solidFill>
            <a:schemeClr val="tx1"/>
          </a:solidFill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Updated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1F22A2-7A1D-4AD7-98C6-8D55DB55C4CD}"/>
              </a:ext>
            </a:extLst>
          </p:cNvPr>
          <p:cNvSpPr/>
          <p:nvPr/>
        </p:nvSpPr>
        <p:spPr>
          <a:xfrm>
            <a:off x="2309086" y="6590329"/>
            <a:ext cx="2038058" cy="441018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pPr algn="ctr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Bradley Hand ITC" panose="03070402050302030203" pitchFamily="66" charset="0"/>
              </a:rPr>
              <a:t>Check for this</a:t>
            </a: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F67EA41A-1BA3-4C42-915C-AB3184E46951}"/>
              </a:ext>
            </a:extLst>
          </p:cNvPr>
          <p:cNvCxnSpPr>
            <a:cxnSpLocks/>
          </p:cNvCxnSpPr>
          <p:nvPr/>
        </p:nvCxnSpPr>
        <p:spPr>
          <a:xfrm flipV="1">
            <a:off x="4315326" y="5808972"/>
            <a:ext cx="786064" cy="782845"/>
          </a:xfrm>
          <a:prstGeom prst="curvedConnector3">
            <a:avLst>
              <a:gd name="adj1" fmla="val 50000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E02F6E0-301D-4450-A7D3-8010E1B69E10}"/>
              </a:ext>
            </a:extLst>
          </p:cNvPr>
          <p:cNvSpPr/>
          <p:nvPr/>
        </p:nvSpPr>
        <p:spPr>
          <a:xfrm>
            <a:off x="9971480" y="7860268"/>
            <a:ext cx="2711320" cy="369332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pPr algn="ctr"/>
            <a:r>
              <a:rPr lang="en-US" sz="2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Ahammad Shawki</a:t>
            </a:r>
          </a:p>
        </p:txBody>
      </p:sp>
    </p:spTree>
    <p:extLst>
      <p:ext uri="{BB962C8B-B14F-4D97-AF65-F5344CB8AC3E}">
        <p14:creationId xmlns:p14="http://schemas.microsoft.com/office/powerpoint/2010/main" val="2505066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804525"/>
              </p:ext>
            </p:extLst>
          </p:nvPr>
        </p:nvGraphicFramePr>
        <p:xfrm>
          <a:off x="1938867" y="727514"/>
          <a:ext cx="8923867" cy="4496595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3435239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5488628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899319">
                <a:tc gridSpan="2">
                  <a:txBody>
                    <a:bodyPr/>
                    <a:lstStyle/>
                    <a:p>
                      <a:pPr algn="ctr"/>
                      <a:r>
                        <a:rPr lang="en-US" sz="2900" spc="300" dirty="0">
                          <a:ln>
                            <a:solidFill>
                              <a:srgbClr val="108D31"/>
                            </a:solidFill>
                          </a:ln>
                          <a:solidFill>
                            <a:srgbClr val="108D3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Strategies</a:t>
                      </a:r>
                    </a:p>
                  </a:txBody>
                  <a:tcPr marL="30480" marR="30480" marT="15240" marB="1524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89931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89931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NOT NULL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</a:rPr>
                        <a:t>UNIQUE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89931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899319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6030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E89F7ECF-D49F-43F4-81EA-58C2708E4080}"/>
              </a:ext>
            </a:extLst>
          </p:cNvPr>
          <p:cNvSpPr/>
          <p:nvPr/>
        </p:nvSpPr>
        <p:spPr>
          <a:xfrm>
            <a:off x="0" y="5643934"/>
            <a:ext cx="12801600" cy="25856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A25600-EB9A-4AF3-80A5-390A5CA1D6CF}"/>
              </a:ext>
            </a:extLst>
          </p:cNvPr>
          <p:cNvSpPr/>
          <p:nvPr/>
        </p:nvSpPr>
        <p:spPr>
          <a:xfrm>
            <a:off x="483958" y="5829936"/>
            <a:ext cx="4032194" cy="224638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Search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Name</a:t>
            </a:r>
          </a:p>
          <a:p>
            <a:pPr lvl="6"/>
            <a:endParaRPr lang="en-US" sz="2666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List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Organization, Tags</a:t>
            </a:r>
          </a:p>
        </p:txBody>
      </p:sp>
    </p:spTree>
    <p:extLst>
      <p:ext uri="{BB962C8B-B14F-4D97-AF65-F5344CB8AC3E}">
        <p14:creationId xmlns:p14="http://schemas.microsoft.com/office/powerpoint/2010/main" val="1378510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399850"/>
              </p:ext>
            </p:extLst>
          </p:nvPr>
        </p:nvGraphicFramePr>
        <p:xfrm>
          <a:off x="1891855" y="308978"/>
          <a:ext cx="9017891" cy="501700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985099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6032792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627125">
                <a:tc gridSpan="2">
                  <a:txBody>
                    <a:bodyPr/>
                    <a:lstStyle/>
                    <a:p>
                      <a:pPr algn="ctr"/>
                      <a:r>
                        <a:rPr lang="en-US" sz="2900" spc="300" dirty="0">
                          <a:ln>
                            <a:solidFill>
                              <a:srgbClr val="108D31"/>
                            </a:solidFill>
                          </a:ln>
                          <a:solidFill>
                            <a:srgbClr val="108D3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Initiatives</a:t>
                      </a:r>
                    </a:p>
                  </a:txBody>
                  <a:tcPr marL="30480" marR="30480" marT="15240" marB="1524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62712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62712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NOT NULL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</a:rPr>
                        <a:t>UNIQUE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62712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DATEFIELD,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917594521"/>
                  </a:ext>
                </a:extLst>
              </a:tr>
              <a:tr h="62712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62712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62712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Strategy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 TO MANY RELATIONSHIP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627125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6030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C218C2C-B4C3-4F80-9FE1-855A4A55F2D2}"/>
              </a:ext>
            </a:extLst>
          </p:cNvPr>
          <p:cNvSpPr/>
          <p:nvPr/>
        </p:nvSpPr>
        <p:spPr>
          <a:xfrm>
            <a:off x="0" y="5643934"/>
            <a:ext cx="12801600" cy="25856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729BB59-0605-4C29-8556-8B42208117EE}"/>
              </a:ext>
            </a:extLst>
          </p:cNvPr>
          <p:cNvSpPr/>
          <p:nvPr/>
        </p:nvSpPr>
        <p:spPr>
          <a:xfrm>
            <a:off x="483958" y="5829936"/>
            <a:ext cx="6516849" cy="224638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Search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Name, Link</a:t>
            </a:r>
          </a:p>
          <a:p>
            <a:pPr lvl="6"/>
            <a:endParaRPr lang="en-US" sz="2666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List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Date, Organization, Strategy, Tags</a:t>
            </a:r>
          </a:p>
        </p:txBody>
      </p:sp>
    </p:spTree>
    <p:extLst>
      <p:ext uri="{BB962C8B-B14F-4D97-AF65-F5344CB8AC3E}">
        <p14:creationId xmlns:p14="http://schemas.microsoft.com/office/powerpoint/2010/main" val="3282107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0645227"/>
              </p:ext>
            </p:extLst>
          </p:nvPr>
        </p:nvGraphicFramePr>
        <p:xfrm>
          <a:off x="1938867" y="517525"/>
          <a:ext cx="8648923" cy="4792408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878512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5770411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599051">
                <a:tc gridSpan="2">
                  <a:txBody>
                    <a:bodyPr/>
                    <a:lstStyle/>
                    <a:p>
                      <a:pPr algn="ctr"/>
                      <a:r>
                        <a:rPr lang="en-US" sz="2900" spc="300" dirty="0">
                          <a:ln>
                            <a:solidFill>
                              <a:srgbClr val="108D31"/>
                            </a:solidFill>
                          </a:ln>
                          <a:solidFill>
                            <a:srgbClr val="108D3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Social Posts</a:t>
                      </a:r>
                    </a:p>
                  </a:txBody>
                  <a:tcPr marL="30480" marR="30480" marT="15240" marB="1524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599051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599051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Platform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599051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DATEFIELD,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917594521"/>
                  </a:ext>
                </a:extLst>
              </a:tr>
              <a:tr h="599051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599051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 Id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599051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Strategy Id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599051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836030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C2AD1E4C-8E6C-4A16-B46F-C628772BC27A}"/>
              </a:ext>
            </a:extLst>
          </p:cNvPr>
          <p:cNvSpPr/>
          <p:nvPr/>
        </p:nvSpPr>
        <p:spPr>
          <a:xfrm>
            <a:off x="0" y="5643934"/>
            <a:ext cx="12801600" cy="25856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96BB9B-7575-4D4D-8325-9899E44BABB7}"/>
              </a:ext>
            </a:extLst>
          </p:cNvPr>
          <p:cNvSpPr/>
          <p:nvPr/>
        </p:nvSpPr>
        <p:spPr>
          <a:xfrm>
            <a:off x="483958" y="5829936"/>
            <a:ext cx="8078173" cy="224638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Search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Link</a:t>
            </a:r>
          </a:p>
          <a:p>
            <a:pPr lvl="6"/>
            <a:endParaRPr lang="en-US" sz="2666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List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Platform, Date, Organization, Strategy, Tags</a:t>
            </a:r>
          </a:p>
        </p:txBody>
      </p:sp>
    </p:spTree>
    <p:extLst>
      <p:ext uri="{BB962C8B-B14F-4D97-AF65-F5344CB8AC3E}">
        <p14:creationId xmlns:p14="http://schemas.microsoft.com/office/powerpoint/2010/main" val="672288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5267544"/>
              </p:ext>
            </p:extLst>
          </p:nvPr>
        </p:nvGraphicFramePr>
        <p:xfrm>
          <a:off x="2115274" y="774661"/>
          <a:ext cx="8571052" cy="4716378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575751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5995301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524042">
                <a:tc gridSpan="2">
                  <a:txBody>
                    <a:bodyPr/>
                    <a:lstStyle/>
                    <a:p>
                      <a:pPr algn="ctr"/>
                      <a:r>
                        <a:rPr lang="en-US" sz="2900" spc="300" dirty="0">
                          <a:ln>
                            <a:solidFill>
                              <a:srgbClr val="108D31"/>
                            </a:solidFill>
                          </a:ln>
                          <a:solidFill>
                            <a:srgbClr val="108D3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Products</a:t>
                      </a:r>
                    </a:p>
                  </a:txBody>
                  <a:tcPr marL="30480" marR="30480" marT="15240" marB="1524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52404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52404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 = 100),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52404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Price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INTEGER FIELD,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4171644518"/>
                  </a:ext>
                </a:extLst>
              </a:tr>
              <a:tr h="52404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DATEFIELD,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503197379"/>
                  </a:ext>
                </a:extLst>
              </a:tr>
              <a:tr h="52404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Features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3700495612"/>
                  </a:ext>
                </a:extLst>
              </a:tr>
              <a:tr h="52404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937812404"/>
                  </a:ext>
                </a:extLst>
              </a:tr>
              <a:tr h="52404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 Id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FOREIGN KEY, 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524042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51305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D2F0777-AD56-48A3-B255-B8D62BFFDD66}"/>
              </a:ext>
            </a:extLst>
          </p:cNvPr>
          <p:cNvSpPr/>
          <p:nvPr/>
        </p:nvSpPr>
        <p:spPr>
          <a:xfrm>
            <a:off x="196931" y="158933"/>
            <a:ext cx="2321679" cy="523220"/>
          </a:xfrm>
          <a:prstGeom prst="rect">
            <a:avLst/>
          </a:prstGeom>
          <a:solidFill>
            <a:schemeClr val="tx1"/>
          </a:solidFill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New Table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821035-C08F-412C-8976-885DABEC81BE}"/>
              </a:ext>
            </a:extLst>
          </p:cNvPr>
          <p:cNvSpPr/>
          <p:nvPr/>
        </p:nvSpPr>
        <p:spPr>
          <a:xfrm>
            <a:off x="0" y="5643934"/>
            <a:ext cx="12801600" cy="25856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E44E37-DCE2-4D14-BA1A-1AF0D194D948}"/>
              </a:ext>
            </a:extLst>
          </p:cNvPr>
          <p:cNvSpPr/>
          <p:nvPr/>
        </p:nvSpPr>
        <p:spPr>
          <a:xfrm>
            <a:off x="483958" y="5829936"/>
            <a:ext cx="5909310" cy="224638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Search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Name, Features, Link</a:t>
            </a:r>
          </a:p>
          <a:p>
            <a:pPr lvl="6"/>
            <a:endParaRPr lang="en-US" sz="2666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List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Price, Date, Organization, Tags</a:t>
            </a:r>
          </a:p>
        </p:txBody>
      </p:sp>
    </p:spTree>
    <p:extLst>
      <p:ext uri="{BB962C8B-B14F-4D97-AF65-F5344CB8AC3E}">
        <p14:creationId xmlns:p14="http://schemas.microsoft.com/office/powerpoint/2010/main" val="1272057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54375"/>
              </p:ext>
            </p:extLst>
          </p:nvPr>
        </p:nvGraphicFramePr>
        <p:xfrm>
          <a:off x="2079179" y="370740"/>
          <a:ext cx="8643241" cy="4698568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426029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6217212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671224">
                <a:tc gridSpan="2">
                  <a:txBody>
                    <a:bodyPr/>
                    <a:lstStyle/>
                    <a:p>
                      <a:pPr algn="ctr"/>
                      <a:r>
                        <a:rPr lang="en-US" sz="2900" spc="300" dirty="0">
                          <a:ln>
                            <a:solidFill>
                              <a:srgbClr val="108D31"/>
                            </a:solidFill>
                          </a:ln>
                          <a:solidFill>
                            <a:srgbClr val="108D3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Consumer</a:t>
                      </a:r>
                    </a:p>
                  </a:txBody>
                  <a:tcPr marL="30480" marR="30480" marT="15240" marB="1524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67122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67122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 = 100),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67122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Email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EMAIL_FIELD, UNIQUE CONSTRAINT,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917594521"/>
                  </a:ext>
                </a:extLst>
              </a:tr>
              <a:tr h="67122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Age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INTEGER_FIELD, NOT NULL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67122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Location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TEXT_FIELD,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67122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Social Link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D1740D0C-2ECE-495F-9A84-E77CAA1545F8}"/>
              </a:ext>
            </a:extLst>
          </p:cNvPr>
          <p:cNvSpPr/>
          <p:nvPr/>
        </p:nvSpPr>
        <p:spPr>
          <a:xfrm>
            <a:off x="0" y="5643934"/>
            <a:ext cx="12801600" cy="25856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965C13-985F-4976-8EA1-DCDDDE096D3E}"/>
              </a:ext>
            </a:extLst>
          </p:cNvPr>
          <p:cNvSpPr/>
          <p:nvPr/>
        </p:nvSpPr>
        <p:spPr>
          <a:xfrm>
            <a:off x="483958" y="5829936"/>
            <a:ext cx="6391814" cy="224638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Search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Name, Email, Location, Social Link</a:t>
            </a:r>
          </a:p>
          <a:p>
            <a:pPr lvl="6"/>
            <a:endParaRPr lang="en-US" sz="2666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List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Age</a:t>
            </a:r>
          </a:p>
        </p:txBody>
      </p:sp>
    </p:spTree>
    <p:extLst>
      <p:ext uri="{BB962C8B-B14F-4D97-AF65-F5344CB8AC3E}">
        <p14:creationId xmlns:p14="http://schemas.microsoft.com/office/powerpoint/2010/main" val="2382829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C6B4B8-74F3-47A3-9375-A5DD49F62A92}"/>
              </a:ext>
            </a:extLst>
          </p:cNvPr>
          <p:cNvSpPr/>
          <p:nvPr/>
        </p:nvSpPr>
        <p:spPr>
          <a:xfrm>
            <a:off x="1433574" y="1375781"/>
            <a:ext cx="9934451" cy="5478038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66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Entry Rules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Location</a:t>
            </a:r>
          </a:p>
          <a:p>
            <a:pPr lvl="2"/>
            <a:r>
              <a:rPr lang="en-US" sz="3200" spc="100" dirty="0">
                <a:ln w="0"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Dhaka, Bangladesh</a:t>
            </a:r>
          </a:p>
          <a:p>
            <a:pPr lvl="2"/>
            <a:r>
              <a:rPr lang="en-US" sz="3200" spc="100" dirty="0">
                <a:ln w="0"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Delhi, India</a:t>
            </a:r>
            <a:endParaRPr lang="en-US" sz="3600" spc="1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Site / link</a:t>
            </a:r>
          </a:p>
          <a:p>
            <a:pPr lvl="2"/>
            <a:r>
              <a:rPr lang="en-US" sz="3200" spc="100" dirty="0">
                <a:ln w="0"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Starts with https://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Be Careful when deleting records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Report Bugs when necessary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Notify me anytime when face an error</a:t>
            </a:r>
          </a:p>
        </p:txBody>
      </p:sp>
    </p:spTree>
    <p:extLst>
      <p:ext uri="{BB962C8B-B14F-4D97-AF65-F5344CB8AC3E}">
        <p14:creationId xmlns:p14="http://schemas.microsoft.com/office/powerpoint/2010/main" val="2586033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2431711" y="1647458"/>
            <a:ext cx="7938712" cy="4934171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7966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</a:t>
            </a:r>
          </a:p>
          <a:p>
            <a:r>
              <a:rPr lang="en-US" sz="7966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ANALYSIS &amp;</a:t>
            </a:r>
          </a:p>
          <a:p>
            <a:r>
              <a:rPr lang="en-US" sz="7966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VISUALIZATION</a:t>
            </a:r>
          </a:p>
          <a:p>
            <a:r>
              <a:rPr lang="en-US" sz="7966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Plan.</a:t>
            </a:r>
          </a:p>
        </p:txBody>
      </p:sp>
    </p:spTree>
    <p:extLst>
      <p:ext uri="{BB962C8B-B14F-4D97-AF65-F5344CB8AC3E}">
        <p14:creationId xmlns:p14="http://schemas.microsoft.com/office/powerpoint/2010/main" val="4106118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3438664" y="299921"/>
            <a:ext cx="5923738" cy="882229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55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SOME EXAMPLES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9CE98A-9326-468A-89AC-46801E467D1C}"/>
              </a:ext>
            </a:extLst>
          </p:cNvPr>
          <p:cNvSpPr/>
          <p:nvPr/>
        </p:nvSpPr>
        <p:spPr>
          <a:xfrm>
            <a:off x="5318265" y="1751002"/>
            <a:ext cx="1820050" cy="523220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LinkedIn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0A4ECB-6EA0-4EB4-A6D8-850CDD545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910" y="2455403"/>
            <a:ext cx="9237781" cy="2956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B69C52-7E46-4CFF-9E8E-8CFBB6D58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910" y="5774197"/>
            <a:ext cx="9237781" cy="215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159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9CE98A-9326-468A-89AC-46801E467D1C}"/>
              </a:ext>
            </a:extLst>
          </p:cNvPr>
          <p:cNvSpPr/>
          <p:nvPr/>
        </p:nvSpPr>
        <p:spPr>
          <a:xfrm>
            <a:off x="5377763" y="331702"/>
            <a:ext cx="2046073" cy="523220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Facebook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1CA7D7-2B3B-4BC8-88C0-EB0E4F0FC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555" y="1145867"/>
            <a:ext cx="8246488" cy="37406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94F185-D9C9-4FA5-B534-359AE171E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555" y="5177467"/>
            <a:ext cx="8246488" cy="284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71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0EEFF1-79D7-4DAF-B716-C4E52839D274}"/>
              </a:ext>
            </a:extLst>
          </p:cNvPr>
          <p:cNvSpPr/>
          <p:nvPr/>
        </p:nvSpPr>
        <p:spPr>
          <a:xfrm>
            <a:off x="1653193" y="934763"/>
            <a:ext cx="9782165" cy="636007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66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Analysis Ideas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Fund Sources Location (Bar)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Fund Sources Funding Possibility (Pie)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Organization Location (Bar)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Organization Category (Pie)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Organization Status (Pie)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Social Post Platforms (Pie)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Product Price (Hist)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Consumer Location (Bar)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Consumer Age (Hist)</a:t>
            </a:r>
          </a:p>
        </p:txBody>
      </p:sp>
    </p:spTree>
    <p:extLst>
      <p:ext uri="{BB962C8B-B14F-4D97-AF65-F5344CB8AC3E}">
        <p14:creationId xmlns:p14="http://schemas.microsoft.com/office/powerpoint/2010/main" val="1514909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E41D22F-9656-46E4-BB9D-F6C92B0C1068}"/>
              </a:ext>
            </a:extLst>
          </p:cNvPr>
          <p:cNvSpPr/>
          <p:nvPr/>
        </p:nvSpPr>
        <p:spPr>
          <a:xfrm>
            <a:off x="842066" y="983947"/>
            <a:ext cx="11117467" cy="6155531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6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Dates</a:t>
            </a:r>
            <a:endParaRPr lang="en-US" sz="4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 Light SemiCondensed" panose="020B0502040204020203" pitchFamily="34" charset="0"/>
              <a:cs typeface="Aharoni" panose="02010803020104030203" pitchFamily="2" charset="-79"/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3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cs typeface="Aharoni" panose="02010803020104030203" pitchFamily="2" charset="-79"/>
              </a:rPr>
              <a:t>28 April - Got an SRS of 14 lines and some sample data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3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cs typeface="Aharoni" panose="02010803020104030203" pitchFamily="2" charset="-79"/>
              </a:rPr>
              <a:t>2 May – Initial Planning complete &amp; Meeting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3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cs typeface="Aharoni" panose="02010803020104030203" pitchFamily="2" charset="-79"/>
              </a:rPr>
              <a:t>8 May – Planning Confirmation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3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cs typeface="Aharoni" panose="02010803020104030203" pitchFamily="2" charset="-79"/>
              </a:rPr>
              <a:t>17 May – Started Implementation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3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cs typeface="Aharoni" panose="02010803020104030203" pitchFamily="2" charset="-79"/>
              </a:rPr>
              <a:t>21 May – UI/UX design completed + implemented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3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cs typeface="Aharoni" panose="02010803020104030203" pitchFamily="2" charset="-79"/>
              </a:rPr>
              <a:t>25 May – Admin Site Completed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3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cs typeface="Aharoni" panose="02010803020104030203" pitchFamily="2" charset="-79"/>
              </a:rPr>
              <a:t>27 May – Analytics Completed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3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cs typeface="Aharoni" panose="02010803020104030203" pitchFamily="2" charset="-79"/>
              </a:rPr>
              <a:t>29 May – Testing Completed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3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SemiCondensed" panose="020B0502040204020203" pitchFamily="34" charset="0"/>
                <a:cs typeface="Aharoni" panose="02010803020104030203" pitchFamily="2" charset="-79"/>
              </a:rPr>
              <a:t>31 May – Final Meeting</a:t>
            </a:r>
            <a:endParaRPr lang="en-US" sz="4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 Light SemiCondensed" panose="020B0502040204020203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417020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2490398" y="2873434"/>
            <a:ext cx="8318624" cy="248247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7966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Implementations</a:t>
            </a:r>
          </a:p>
          <a:p>
            <a:pPr algn="ctr"/>
            <a:r>
              <a:rPr lang="en-US" sz="7966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UIUX</a:t>
            </a:r>
          </a:p>
        </p:txBody>
      </p:sp>
    </p:spTree>
    <p:extLst>
      <p:ext uri="{BB962C8B-B14F-4D97-AF65-F5344CB8AC3E}">
        <p14:creationId xmlns:p14="http://schemas.microsoft.com/office/powerpoint/2010/main" val="11652748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EDE37B-2AB9-4CB8-8208-1078AA65E9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81" y="1034774"/>
            <a:ext cx="5886691" cy="67054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82AA60-DD15-4EC0-BCA9-B51B1D1FF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0894" y="1034774"/>
            <a:ext cx="3790625" cy="67054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1FA1144-571E-49D0-A982-E5BD7FFB6A43}"/>
              </a:ext>
            </a:extLst>
          </p:cNvPr>
          <p:cNvSpPr/>
          <p:nvPr/>
        </p:nvSpPr>
        <p:spPr>
          <a:xfrm>
            <a:off x="196931" y="158933"/>
            <a:ext cx="2562311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rgbClr val="108D31"/>
                  </a:solidFill>
                </a:ln>
                <a:solidFill>
                  <a:srgbClr val="108D3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1127641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FA1144-571E-49D0-A982-E5BD7FFB6A43}"/>
              </a:ext>
            </a:extLst>
          </p:cNvPr>
          <p:cNvSpPr/>
          <p:nvPr/>
        </p:nvSpPr>
        <p:spPr>
          <a:xfrm>
            <a:off x="196931" y="158933"/>
            <a:ext cx="2562311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rgbClr val="108D31"/>
                  </a:solidFill>
                </a:ln>
                <a:solidFill>
                  <a:srgbClr val="108D3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Admin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B7982C-0817-4AC2-BBA5-05B3401F5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17" y="1205780"/>
            <a:ext cx="12807217" cy="598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3341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FA1144-571E-49D0-A982-E5BD7FFB6A43}"/>
              </a:ext>
            </a:extLst>
          </p:cNvPr>
          <p:cNvSpPr/>
          <p:nvPr/>
        </p:nvSpPr>
        <p:spPr>
          <a:xfrm>
            <a:off x="196931" y="158933"/>
            <a:ext cx="2562311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rgbClr val="108D31"/>
                  </a:solidFill>
                </a:ln>
                <a:solidFill>
                  <a:srgbClr val="108D3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Admin Page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01DBEE-A55C-469D-B391-574711D84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7155"/>
            <a:ext cx="12801600" cy="593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661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FA1144-571E-49D0-A982-E5BD7FFB6A43}"/>
              </a:ext>
            </a:extLst>
          </p:cNvPr>
          <p:cNvSpPr/>
          <p:nvPr/>
        </p:nvSpPr>
        <p:spPr>
          <a:xfrm>
            <a:off x="196931" y="158933"/>
            <a:ext cx="2562311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rgbClr val="108D31"/>
                  </a:solidFill>
                </a:ln>
                <a:solidFill>
                  <a:srgbClr val="108D3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Admin Page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01DBEE-A55C-469D-B391-574711D84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7155"/>
            <a:ext cx="12801600" cy="593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44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FA1144-571E-49D0-A982-E5BD7FFB6A43}"/>
              </a:ext>
            </a:extLst>
          </p:cNvPr>
          <p:cNvSpPr/>
          <p:nvPr/>
        </p:nvSpPr>
        <p:spPr>
          <a:xfrm>
            <a:off x="196931" y="158933"/>
            <a:ext cx="2562311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rgbClr val="108D31"/>
                  </a:solidFill>
                </a:ln>
                <a:solidFill>
                  <a:srgbClr val="108D3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Admin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0FE2FA-D826-40C4-98E6-18854BCD0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55" y="974969"/>
            <a:ext cx="3842276" cy="68173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3532FE-608D-4F98-8ED5-2F97C81E5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9662" y="974969"/>
            <a:ext cx="3842276" cy="68070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4082EB-4237-47C4-A7C8-73A68FB4C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8569" y="948380"/>
            <a:ext cx="3842276" cy="683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7402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FA1144-571E-49D0-A982-E5BD7FFB6A43}"/>
              </a:ext>
            </a:extLst>
          </p:cNvPr>
          <p:cNvSpPr/>
          <p:nvPr/>
        </p:nvSpPr>
        <p:spPr>
          <a:xfrm>
            <a:off x="196931" y="158933"/>
            <a:ext cx="312378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rgbClr val="108D31"/>
                  </a:solidFill>
                </a:ln>
                <a:solidFill>
                  <a:srgbClr val="108D3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Analytics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CFE6FF-D1B2-4E79-8EE6-76BEFF0BA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8341" y="1034773"/>
            <a:ext cx="3803696" cy="67054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FE351E-32D1-42C0-8319-F8A8E8755B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753"/>
          <a:stretch/>
        </p:blipFill>
        <p:spPr>
          <a:xfrm>
            <a:off x="1079563" y="997217"/>
            <a:ext cx="5321237" cy="674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959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1A9977-544F-4077-90AD-2749DD857518}"/>
              </a:ext>
            </a:extLst>
          </p:cNvPr>
          <p:cNvSpPr/>
          <p:nvPr/>
        </p:nvSpPr>
        <p:spPr>
          <a:xfrm>
            <a:off x="196931" y="158933"/>
            <a:ext cx="312378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rgbClr val="108D31"/>
                  </a:solidFill>
                </a:ln>
                <a:solidFill>
                  <a:srgbClr val="108D3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Analytics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6B4A24-FE06-4CFC-B670-B5FAB7B030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23" b="38114"/>
          <a:stretch/>
        </p:blipFill>
        <p:spPr>
          <a:xfrm>
            <a:off x="1079563" y="1025237"/>
            <a:ext cx="4517673" cy="66574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7B24D1-3243-4571-ABCD-548D44F32C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6" b="349"/>
          <a:stretch/>
        </p:blipFill>
        <p:spPr>
          <a:xfrm>
            <a:off x="7204366" y="1025237"/>
            <a:ext cx="3947033" cy="665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3708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304953" y="827573"/>
            <a:ext cx="12496647" cy="7294305"/>
          </a:xfrm>
          <a:prstGeom prst="rect">
            <a:avLst/>
          </a:prstGeom>
          <a:noFill/>
        </p:spPr>
        <p:txBody>
          <a:bodyPr wrap="square" lIns="30480" tIns="15240" rIns="30480" bIns="15240">
            <a:spAutoFit/>
          </a:bodyPr>
          <a:lstStyle/>
          <a:p>
            <a:r>
              <a:rPr lang="en-US" sz="7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Features</a:t>
            </a:r>
          </a:p>
          <a:p>
            <a:pPr marL="380962" indent="-380962"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Access data easily ✔</a:t>
            </a:r>
          </a:p>
          <a:p>
            <a:pPr marL="380962" indent="-380962"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User friendly interface ✔</a:t>
            </a:r>
          </a:p>
          <a:p>
            <a:pPr marL="380962" indent="-380962"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Customizable with-comment code ✔</a:t>
            </a:r>
          </a:p>
          <a:p>
            <a:pPr marL="380962" indent="-380962"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Universally unique identifiers ✔</a:t>
            </a:r>
          </a:p>
          <a:p>
            <a:pPr marL="380962" indent="-380962"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Backup data in excel sheets + Data Recovery Strategy✔</a:t>
            </a:r>
          </a:p>
          <a:p>
            <a:pPr marL="380962" indent="-380962"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analysis support ✔</a:t>
            </a:r>
          </a:p>
          <a:p>
            <a:pPr marL="380962" indent="-38096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  <a:cs typeface="Aharoni" panose="02010803020104030203" pitchFamily="2" charset="-79"/>
              </a:rPr>
              <a:t>4</a:t>
            </a: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 layered Security Measurements ✔</a:t>
            </a:r>
          </a:p>
          <a:p>
            <a:pPr marL="380962" indent="-380962"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Responsive Web Application ✔</a:t>
            </a:r>
          </a:p>
          <a:p>
            <a:pPr marL="380962" indent="-380962"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Data Entry Focused Application ✔</a:t>
            </a:r>
          </a:p>
          <a:p>
            <a:pPr marL="380962" indent="-380962"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Bug Report ✔</a:t>
            </a:r>
          </a:p>
          <a:p>
            <a:pPr marL="380962" indent="-380962"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Debug is always turned on ✔</a:t>
            </a:r>
          </a:p>
          <a:p>
            <a:pPr marL="380962" indent="-380962">
              <a:buFont typeface="Arial" panose="020B0604020202020204" pitchFamily="34" charset="0"/>
              <a:buChar char="•"/>
            </a:pPr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Dark Theme Admin Site ✔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8A9D53-15C4-4057-A1AC-9DFD833B1384}"/>
              </a:ext>
            </a:extLst>
          </p:cNvPr>
          <p:cNvSpPr/>
          <p:nvPr/>
        </p:nvSpPr>
        <p:spPr>
          <a:xfrm>
            <a:off x="244289" y="107722"/>
            <a:ext cx="2618345" cy="523220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3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Quick Recap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38014E-43C1-49A3-96E3-64E8CA2CFF5C}"/>
              </a:ext>
            </a:extLst>
          </p:cNvPr>
          <p:cNvSpPr/>
          <p:nvPr/>
        </p:nvSpPr>
        <p:spPr>
          <a:xfrm>
            <a:off x="9971480" y="7860268"/>
            <a:ext cx="2711320" cy="369332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pPr algn="ctr"/>
            <a:r>
              <a:rPr lang="en-US" sz="2200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Ahammad Shawki</a:t>
            </a:r>
          </a:p>
        </p:txBody>
      </p:sp>
    </p:spTree>
    <p:extLst>
      <p:ext uri="{BB962C8B-B14F-4D97-AF65-F5344CB8AC3E}">
        <p14:creationId xmlns:p14="http://schemas.microsoft.com/office/powerpoint/2010/main" val="1097787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CE84F7-0402-4F95-9497-97B1CD9E31AB}"/>
              </a:ext>
            </a:extLst>
          </p:cNvPr>
          <p:cNvSpPr/>
          <p:nvPr/>
        </p:nvSpPr>
        <p:spPr>
          <a:xfrm>
            <a:off x="3204094" y="404912"/>
            <a:ext cx="6393417" cy="73866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pPr algn="ctr"/>
            <a:r>
              <a:rPr lang="en-US" sz="4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Fulfilling Requirements</a:t>
            </a:r>
          </a:p>
        </p:txBody>
      </p:sp>
      <p:pic>
        <p:nvPicPr>
          <p:cNvPr id="5" name="Picture 4" descr="No description available.">
            <a:extLst>
              <a:ext uri="{FF2B5EF4-FFF2-40B4-BE49-F238E27FC236}">
                <a16:creationId xmlns:a16="http://schemas.microsoft.com/office/drawing/2014/main" id="{803A052F-AE65-4729-A99A-8B7A1B575E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8" t="30138" r="35955" b="27792"/>
          <a:stretch/>
        </p:blipFill>
        <p:spPr bwMode="auto">
          <a:xfrm>
            <a:off x="6724650" y="1513910"/>
            <a:ext cx="5440973" cy="5729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8A705AF-62D9-4BC6-AE6B-6316846551BA}"/>
              </a:ext>
            </a:extLst>
          </p:cNvPr>
          <p:cNvCxnSpPr>
            <a:cxnSpLocks/>
          </p:cNvCxnSpPr>
          <p:nvPr/>
        </p:nvCxnSpPr>
        <p:spPr>
          <a:xfrm flipV="1">
            <a:off x="4847303" y="2704010"/>
            <a:ext cx="2067603" cy="212622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F7ADFCB-4493-4A09-B61A-F1C6DAA00DCF}"/>
              </a:ext>
            </a:extLst>
          </p:cNvPr>
          <p:cNvCxnSpPr>
            <a:cxnSpLocks/>
          </p:cNvCxnSpPr>
          <p:nvPr/>
        </p:nvCxnSpPr>
        <p:spPr>
          <a:xfrm flipV="1">
            <a:off x="4847304" y="3064212"/>
            <a:ext cx="2096022" cy="191285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4EB8D9F-88D8-46DE-B262-9D96BEAC5575}"/>
              </a:ext>
            </a:extLst>
          </p:cNvPr>
          <p:cNvCxnSpPr>
            <a:cxnSpLocks/>
          </p:cNvCxnSpPr>
          <p:nvPr/>
        </p:nvCxnSpPr>
        <p:spPr>
          <a:xfrm>
            <a:off x="4847303" y="1386348"/>
            <a:ext cx="2124997" cy="206805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52A4D48-90F3-46D2-A488-610608C0D130}"/>
              </a:ext>
            </a:extLst>
          </p:cNvPr>
          <p:cNvCxnSpPr>
            <a:cxnSpLocks/>
          </p:cNvCxnSpPr>
          <p:nvPr/>
        </p:nvCxnSpPr>
        <p:spPr>
          <a:xfrm>
            <a:off x="4847303" y="1578207"/>
            <a:ext cx="2124997" cy="221933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82E19E-1A40-4B93-A5D6-C7D4194F043D}"/>
              </a:ext>
            </a:extLst>
          </p:cNvPr>
          <p:cNvCxnSpPr>
            <a:cxnSpLocks/>
          </p:cNvCxnSpPr>
          <p:nvPr/>
        </p:nvCxnSpPr>
        <p:spPr>
          <a:xfrm>
            <a:off x="4847304" y="1764988"/>
            <a:ext cx="2096022" cy="23984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F4880EB-F816-4A41-A982-E363958D8080}"/>
              </a:ext>
            </a:extLst>
          </p:cNvPr>
          <p:cNvCxnSpPr>
            <a:cxnSpLocks/>
          </p:cNvCxnSpPr>
          <p:nvPr/>
        </p:nvCxnSpPr>
        <p:spPr>
          <a:xfrm>
            <a:off x="4847303" y="1986757"/>
            <a:ext cx="2124997" cy="296201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4C2280C-0C26-4073-B2A8-14743EC6FB91}"/>
              </a:ext>
            </a:extLst>
          </p:cNvPr>
          <p:cNvCxnSpPr>
            <a:cxnSpLocks/>
          </p:cNvCxnSpPr>
          <p:nvPr/>
        </p:nvCxnSpPr>
        <p:spPr>
          <a:xfrm>
            <a:off x="4847303" y="3726472"/>
            <a:ext cx="2124997" cy="122229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DFE6C63-324E-428C-A943-7C78AD0B67AF}"/>
              </a:ext>
            </a:extLst>
          </p:cNvPr>
          <p:cNvCxnSpPr>
            <a:cxnSpLocks/>
          </p:cNvCxnSpPr>
          <p:nvPr/>
        </p:nvCxnSpPr>
        <p:spPr>
          <a:xfrm>
            <a:off x="4847303" y="2160600"/>
            <a:ext cx="2124997" cy="354699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D757395-7562-4CB0-B9FE-862B6B658187}"/>
              </a:ext>
            </a:extLst>
          </p:cNvPr>
          <p:cNvCxnSpPr>
            <a:cxnSpLocks/>
          </p:cNvCxnSpPr>
          <p:nvPr/>
        </p:nvCxnSpPr>
        <p:spPr>
          <a:xfrm>
            <a:off x="4916129" y="6026222"/>
            <a:ext cx="1965317" cy="1118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CD0D308-6969-42C9-ADE3-0F0703773570}"/>
              </a:ext>
            </a:extLst>
          </p:cNvPr>
          <p:cNvCxnSpPr>
            <a:cxnSpLocks/>
          </p:cNvCxnSpPr>
          <p:nvPr/>
        </p:nvCxnSpPr>
        <p:spPr>
          <a:xfrm flipV="1">
            <a:off x="4916129" y="5394180"/>
            <a:ext cx="2056171" cy="150070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A16F044A-0FD7-4502-826A-22EB3C5A56CA}"/>
              </a:ext>
            </a:extLst>
          </p:cNvPr>
          <p:cNvSpPr/>
          <p:nvPr/>
        </p:nvSpPr>
        <p:spPr>
          <a:xfrm>
            <a:off x="3755525" y="7613329"/>
            <a:ext cx="5290551" cy="482120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pPr algn="ctr"/>
            <a:r>
              <a:rPr lang="en-US" sz="2933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Tables  - Requirements Plan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BEA9D5A-4917-4609-BBED-8D4D8429CC1D}"/>
              </a:ext>
            </a:extLst>
          </p:cNvPr>
          <p:cNvCxnSpPr>
            <a:cxnSpLocks/>
          </p:cNvCxnSpPr>
          <p:nvPr/>
        </p:nvCxnSpPr>
        <p:spPr>
          <a:xfrm>
            <a:off x="4847304" y="2693878"/>
            <a:ext cx="2034143" cy="150558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D22CA8D-4858-4D2F-AE41-4F75A97102A6}"/>
              </a:ext>
            </a:extLst>
          </p:cNvPr>
          <p:cNvCxnSpPr/>
          <p:nvPr/>
        </p:nvCxnSpPr>
        <p:spPr>
          <a:xfrm>
            <a:off x="6972300" y="6497053"/>
            <a:ext cx="2973805" cy="0"/>
          </a:xfrm>
          <a:prstGeom prst="line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1CD92DBD-6738-4F80-B4E5-B3EEAB198E70}"/>
              </a:ext>
            </a:extLst>
          </p:cNvPr>
          <p:cNvGrpSpPr/>
          <p:nvPr/>
        </p:nvGrpSpPr>
        <p:grpSpPr>
          <a:xfrm>
            <a:off x="-2499470" y="1351759"/>
            <a:ext cx="10349873" cy="6139204"/>
            <a:chOff x="-7498410" y="4055276"/>
            <a:chExt cx="31049619" cy="184176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DB4DC4C-2DB7-4756-AC0A-048E70F416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7498410" y="4055276"/>
              <a:ext cx="31049619" cy="18417612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47A724F-BB3C-4ADB-80C6-F7B59261464A}"/>
                </a:ext>
              </a:extLst>
            </p:cNvPr>
            <p:cNvSpPr/>
            <p:nvPr/>
          </p:nvSpPr>
          <p:spPr>
            <a:xfrm>
              <a:off x="5967663" y="16755677"/>
              <a:ext cx="8301686" cy="258309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Consumer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6218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B56A6C-42C8-42F1-BE4B-64B94EE5B35D}"/>
              </a:ext>
            </a:extLst>
          </p:cNvPr>
          <p:cNvSpPr/>
          <p:nvPr/>
        </p:nvSpPr>
        <p:spPr>
          <a:xfrm>
            <a:off x="3783033" y="6137235"/>
            <a:ext cx="7000166" cy="523220"/>
          </a:xfrm>
          <a:prstGeom prst="rect">
            <a:avLst/>
          </a:prstGeom>
          <a:solidFill>
            <a:schemeClr val="tx1"/>
          </a:solidFill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New Tables </a:t>
            </a:r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haroni" panose="02010803020104030203" pitchFamily="2" charset="-79"/>
              </a:rPr>
              <a:t>= 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904261-8E64-4A28-A01D-7231EBC50618}"/>
              </a:ext>
            </a:extLst>
          </p:cNvPr>
          <p:cNvSpPr/>
          <p:nvPr/>
        </p:nvSpPr>
        <p:spPr>
          <a:xfrm>
            <a:off x="3783033" y="5384902"/>
            <a:ext cx="7000166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Old Tables  </a:t>
            </a:r>
            <a:r>
              <a:rPr lang="en-US" sz="3200" dirty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rial" panose="020B0604020202020204" pitchFamily="34" charset="0"/>
              </a:rPr>
              <a:t>= 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7D1FBC-6CA6-4CF0-BC13-5167F1EEB9B7}"/>
              </a:ext>
            </a:extLst>
          </p:cNvPr>
          <p:cNvSpPr/>
          <p:nvPr/>
        </p:nvSpPr>
        <p:spPr>
          <a:xfrm>
            <a:off x="1456928" y="1936570"/>
            <a:ext cx="7000166" cy="52322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solidFill>
              <a:schemeClr val="tx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Database </a:t>
            </a:r>
            <a:r>
              <a:rPr lang="en-US" sz="32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haroni" panose="02010803020104030203" pitchFamily="2" charset="-79"/>
              </a:rPr>
              <a:t>= 2</a:t>
            </a:r>
            <a:endParaRPr lang="en-US" sz="320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360163-6084-439A-9179-8BD6437A533B}"/>
              </a:ext>
            </a:extLst>
          </p:cNvPr>
          <p:cNvSpPr/>
          <p:nvPr/>
        </p:nvSpPr>
        <p:spPr>
          <a:xfrm>
            <a:off x="2644043" y="2700317"/>
            <a:ext cx="7000166" cy="52322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solidFill>
              <a:schemeClr val="tx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Authentication Database</a:t>
            </a:r>
            <a:endParaRPr lang="en-US" sz="320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26A0F7-3956-494C-82E1-BF0E58FED23F}"/>
              </a:ext>
            </a:extLst>
          </p:cNvPr>
          <p:cNvSpPr/>
          <p:nvPr/>
        </p:nvSpPr>
        <p:spPr>
          <a:xfrm>
            <a:off x="3783033" y="3467046"/>
            <a:ext cx="7000166" cy="523220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solidFill>
              <a:schemeClr val="tx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Authentication Tables </a:t>
            </a:r>
            <a:r>
              <a:rPr lang="en-US" sz="3200" dirty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haroni" panose="02010803020104030203" pitchFamily="2" charset="-79"/>
              </a:rPr>
              <a:t>= 2</a:t>
            </a:r>
            <a:endParaRPr lang="en-US" sz="3200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A060C2-A35E-4690-A050-72CA26ABEC6B}"/>
              </a:ext>
            </a:extLst>
          </p:cNvPr>
          <p:cNvSpPr/>
          <p:nvPr/>
        </p:nvSpPr>
        <p:spPr>
          <a:xfrm>
            <a:off x="2644043" y="4632570"/>
            <a:ext cx="7000166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Core Database</a:t>
            </a:r>
            <a:endParaRPr lang="en-US" sz="3200" dirty="0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41D22F-9656-46E4-BB9D-F6C92B0C1068}"/>
              </a:ext>
            </a:extLst>
          </p:cNvPr>
          <p:cNvSpPr/>
          <p:nvPr/>
        </p:nvSpPr>
        <p:spPr>
          <a:xfrm>
            <a:off x="3663357" y="404912"/>
            <a:ext cx="5474897" cy="73866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pPr algn="ctr"/>
            <a:r>
              <a:rPr lang="en-US" sz="4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Databases &amp; Tables</a:t>
            </a:r>
          </a:p>
        </p:txBody>
      </p:sp>
    </p:spTree>
    <p:extLst>
      <p:ext uri="{BB962C8B-B14F-4D97-AF65-F5344CB8AC3E}">
        <p14:creationId xmlns:p14="http://schemas.microsoft.com/office/powerpoint/2010/main" val="2958614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203">
            <a:extLst>
              <a:ext uri="{FF2B5EF4-FFF2-40B4-BE49-F238E27FC236}">
                <a16:creationId xmlns:a16="http://schemas.microsoft.com/office/drawing/2014/main" id="{7FE084D1-03AB-4D1D-8C85-49527E4CA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067" y="1664642"/>
            <a:ext cx="6739467" cy="5927180"/>
          </a:xfrm>
          <a:prstGeom prst="rect">
            <a:avLst/>
          </a:prstGeom>
        </p:spPr>
      </p:pic>
      <p:sp>
        <p:nvSpPr>
          <p:cNvPr id="205" name="Rectangle 204">
            <a:extLst>
              <a:ext uri="{FF2B5EF4-FFF2-40B4-BE49-F238E27FC236}">
                <a16:creationId xmlns:a16="http://schemas.microsoft.com/office/drawing/2014/main" id="{B9752685-6094-4F34-9A3F-B20CF68637FF}"/>
              </a:ext>
            </a:extLst>
          </p:cNvPr>
          <p:cNvSpPr/>
          <p:nvPr/>
        </p:nvSpPr>
        <p:spPr>
          <a:xfrm>
            <a:off x="2841817" y="404912"/>
            <a:ext cx="7117974" cy="73866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pPr algn="ctr"/>
            <a:r>
              <a:rPr lang="en-US" sz="46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Tables Dependency Chart</a:t>
            </a:r>
          </a:p>
        </p:txBody>
      </p:sp>
    </p:spTree>
    <p:extLst>
      <p:ext uri="{BB962C8B-B14F-4D97-AF65-F5344CB8AC3E}">
        <p14:creationId xmlns:p14="http://schemas.microsoft.com/office/powerpoint/2010/main" val="190496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243A27-6883-4501-9AB0-2651E012C3F6}"/>
              </a:ext>
            </a:extLst>
          </p:cNvPr>
          <p:cNvSpPr/>
          <p:nvPr/>
        </p:nvSpPr>
        <p:spPr>
          <a:xfrm>
            <a:off x="3083065" y="1647458"/>
            <a:ext cx="6635471" cy="4934171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7966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Tables</a:t>
            </a:r>
          </a:p>
          <a:p>
            <a:r>
              <a:rPr lang="en-US" sz="7966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Columns</a:t>
            </a:r>
          </a:p>
          <a:p>
            <a:r>
              <a:rPr lang="en-US" sz="7966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Relationships</a:t>
            </a:r>
          </a:p>
          <a:p>
            <a:r>
              <a:rPr lang="en-US" sz="7966" spc="1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Plan.</a:t>
            </a:r>
          </a:p>
        </p:txBody>
      </p:sp>
    </p:spTree>
    <p:extLst>
      <p:ext uri="{BB962C8B-B14F-4D97-AF65-F5344CB8AC3E}">
        <p14:creationId xmlns:p14="http://schemas.microsoft.com/office/powerpoint/2010/main" val="2036370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09E5BE-4DD5-42A3-AA16-C769050F6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7944765"/>
              </p:ext>
            </p:extLst>
          </p:nvPr>
        </p:nvGraphicFramePr>
        <p:xfrm>
          <a:off x="1535475" y="1954463"/>
          <a:ext cx="9730651" cy="2160336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924231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6806420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720112">
                <a:tc gridSpan="2">
                  <a:txBody>
                    <a:bodyPr/>
                    <a:lstStyle/>
                    <a:p>
                      <a:pPr algn="ctr"/>
                      <a:r>
                        <a:rPr lang="en-US" sz="2900" spc="300" dirty="0">
                          <a:ln>
                            <a:solidFill>
                              <a:srgbClr val="108D31"/>
                            </a:solidFill>
                          </a:ln>
                          <a:solidFill>
                            <a:srgbClr val="108D31"/>
                          </a:solidFill>
                        </a:rPr>
                        <a:t>Tags</a:t>
                      </a:r>
                      <a:endParaRPr lang="en-US" sz="2900" spc="300" dirty="0">
                        <a:ln>
                          <a:solidFill>
                            <a:srgbClr val="108D31"/>
                          </a:solidFill>
                        </a:ln>
                        <a:solidFill>
                          <a:srgbClr val="108D3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30480" marR="30480" marT="15240" marB="1524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72011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Id</a:t>
                      </a:r>
                      <a:endParaRPr 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</a:rPr>
                        <a:t>UUID, PRIMARY KEY, NOT NULL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72011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Value</a:t>
                      </a:r>
                      <a:endParaRPr lang="en-US" sz="2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</a:rPr>
                        <a:t>CHARFIELD(MAX_LENGTH = 50), NOT NULL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</a:rPr>
                        <a:t>UNIQUE</a:t>
                      </a:r>
                      <a:endParaRPr lang="en-US" sz="2000" kern="1200" dirty="0">
                        <a:solidFill>
                          <a:schemeClr val="bg1"/>
                        </a:solidFill>
                        <a:highlight>
                          <a:srgbClr val="000000"/>
                        </a:highlight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D2F0777-AD56-48A3-B255-B8D62BFFDD66}"/>
              </a:ext>
            </a:extLst>
          </p:cNvPr>
          <p:cNvSpPr/>
          <p:nvPr/>
        </p:nvSpPr>
        <p:spPr>
          <a:xfrm>
            <a:off x="196931" y="158933"/>
            <a:ext cx="2321679" cy="523220"/>
          </a:xfrm>
          <a:prstGeom prst="rect">
            <a:avLst/>
          </a:prstGeom>
          <a:solidFill>
            <a:schemeClr val="tx1"/>
          </a:solidFill>
        </p:spPr>
        <p:txBody>
          <a:bodyPr wrap="square" lIns="30480" tIns="15240" rIns="30480" bIns="15240">
            <a:spAutoFit/>
          </a:bodyPr>
          <a:lstStyle/>
          <a:p>
            <a:pPr algn="ctr"/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New Table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6C40C15-8A42-47FA-8F0E-64A58C02EC4A}"/>
              </a:ext>
            </a:extLst>
          </p:cNvPr>
          <p:cNvSpPr/>
          <p:nvPr/>
        </p:nvSpPr>
        <p:spPr>
          <a:xfrm>
            <a:off x="0" y="5387111"/>
            <a:ext cx="12801600" cy="28424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35E48D-6A7A-47D2-999A-521CB69CC54D}"/>
              </a:ext>
            </a:extLst>
          </p:cNvPr>
          <p:cNvSpPr/>
          <p:nvPr/>
        </p:nvSpPr>
        <p:spPr>
          <a:xfrm>
            <a:off x="432326" y="5643934"/>
            <a:ext cx="2445221" cy="2328586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Search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Value</a:t>
            </a:r>
          </a:p>
          <a:p>
            <a:pPr lvl="6"/>
            <a:endParaRPr lang="en-US" sz="2666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List Filter</a:t>
            </a:r>
          </a:p>
          <a:p>
            <a:pPr lvl="6"/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675585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85C3DCC-DB70-4558-B5F9-5C4DADF1FE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868678"/>
              </p:ext>
            </p:extLst>
          </p:nvPr>
        </p:nvGraphicFramePr>
        <p:xfrm>
          <a:off x="1659462" y="458739"/>
          <a:ext cx="9482675" cy="4868784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951716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6530959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608598">
                <a:tc gridSpan="2">
                  <a:txBody>
                    <a:bodyPr/>
                    <a:lstStyle/>
                    <a:p>
                      <a:pPr algn="ctr"/>
                      <a:r>
                        <a:rPr lang="en-US" sz="2900" spc="300" dirty="0">
                          <a:ln>
                            <a:solidFill>
                              <a:srgbClr val="108D31"/>
                            </a:solidFill>
                          </a:ln>
                          <a:solidFill>
                            <a:srgbClr val="108D3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Fund Sources</a:t>
                      </a:r>
                    </a:p>
                  </a:txBody>
                  <a:tcPr marL="30480" marR="30480" marT="15240" marB="1524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608598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608598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</a:rPr>
                        <a:t>UNIQUE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608598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Location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608598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EMAIL_FIELD, UNIQUE CONSTRAINT,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199009919"/>
                  </a:ext>
                </a:extLst>
              </a:tr>
              <a:tr h="608598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Site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608598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Funding Possibility 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SELECT_FIELD (Low | Medium | High),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052572287"/>
                  </a:ext>
                </a:extLst>
              </a:tr>
              <a:tr h="608598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855595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EA884EED-6C27-47BC-BFFF-9B7D6ED1C961}"/>
              </a:ext>
            </a:extLst>
          </p:cNvPr>
          <p:cNvSpPr/>
          <p:nvPr/>
        </p:nvSpPr>
        <p:spPr>
          <a:xfrm>
            <a:off x="0" y="5643934"/>
            <a:ext cx="12801600" cy="25856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6ED275-44D0-4DFF-8A32-30D79E7D37A8}"/>
              </a:ext>
            </a:extLst>
          </p:cNvPr>
          <p:cNvSpPr/>
          <p:nvPr/>
        </p:nvSpPr>
        <p:spPr>
          <a:xfrm>
            <a:off x="483958" y="5829936"/>
            <a:ext cx="5279330" cy="224638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Search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Name, Location, Email, Site</a:t>
            </a:r>
          </a:p>
          <a:p>
            <a:pPr lvl="6"/>
            <a:endParaRPr lang="en-US" sz="2666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List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Funding Possibility, Tags</a:t>
            </a:r>
          </a:p>
        </p:txBody>
      </p:sp>
    </p:spTree>
    <p:extLst>
      <p:ext uri="{BB962C8B-B14F-4D97-AF65-F5344CB8AC3E}">
        <p14:creationId xmlns:p14="http://schemas.microsoft.com/office/powerpoint/2010/main" val="2913480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85C3DCC-DB70-4558-B5F9-5C4DADF1FE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759536"/>
              </p:ext>
            </p:extLst>
          </p:nvPr>
        </p:nvGraphicFramePr>
        <p:xfrm>
          <a:off x="80211" y="111859"/>
          <a:ext cx="12641179" cy="525032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3263303">
                  <a:extLst>
                    <a:ext uri="{9D8B030D-6E8A-4147-A177-3AD203B41FA5}">
                      <a16:colId xmlns:a16="http://schemas.microsoft.com/office/drawing/2014/main" val="303510912"/>
                    </a:ext>
                  </a:extLst>
                </a:gridCol>
                <a:gridCol w="9377876">
                  <a:extLst>
                    <a:ext uri="{9D8B030D-6E8A-4147-A177-3AD203B41FA5}">
                      <a16:colId xmlns:a16="http://schemas.microsoft.com/office/drawing/2014/main" val="4049387906"/>
                    </a:ext>
                  </a:extLst>
                </a:gridCol>
              </a:tblGrid>
              <a:tr h="512573">
                <a:tc gridSpan="2">
                  <a:txBody>
                    <a:bodyPr/>
                    <a:lstStyle/>
                    <a:p>
                      <a:pPr algn="ctr"/>
                      <a:r>
                        <a:rPr lang="en-US" sz="2900" spc="300" dirty="0">
                          <a:ln>
                            <a:solidFill>
                              <a:srgbClr val="108D31"/>
                            </a:solidFill>
                          </a:ln>
                          <a:solidFill>
                            <a:srgbClr val="108D3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Organizations</a:t>
                      </a:r>
                    </a:p>
                  </a:txBody>
                  <a:tcPr marL="30480" marR="30480" marT="15240" marB="1524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78743"/>
                  </a:ext>
                </a:extLst>
              </a:tr>
              <a:tr h="512573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UUID, PRIMARY KEY,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420938156"/>
                  </a:ext>
                </a:extLst>
              </a:tr>
              <a:tr h="512573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</a:rPr>
                        <a:t>UNIQUE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3651445098"/>
                  </a:ext>
                </a:extLst>
              </a:tr>
              <a:tr h="512573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Location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marR="0" lvl="0" indent="0" algn="l" defTabSz="28803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CHARFIELD(MAX_LENGTH=100),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598493605"/>
                  </a:ext>
                </a:extLst>
              </a:tr>
              <a:tr h="637172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SELECT_FIELD (COMPETITOR | NEUTRAL | MARKET | VENDORS),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679843073"/>
                  </a:ext>
                </a:extLst>
              </a:tr>
              <a:tr h="512573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EMAIL_FIELD, UNIQUE CONSTRAINT,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789346382"/>
                  </a:ext>
                </a:extLst>
              </a:tr>
              <a:tr h="512573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Site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URL_FIELD,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4115570019"/>
                  </a:ext>
                </a:extLst>
              </a:tr>
              <a:tr h="512573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Status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SELECT_FIELD(ACTIVE | INACTIVE), NOT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1052572287"/>
                  </a:ext>
                </a:extLst>
              </a:tr>
              <a:tr h="512573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Funder</a:t>
                      </a:r>
                    </a:p>
                  </a:txBody>
                  <a:tcPr marL="30480" marR="30480" marT="15240" marB="15240" anchor="ctr"/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marL="30480" marR="30480" marT="15240" marB="15240" anchor="ctr"/>
                </a:tc>
                <a:extLst>
                  <a:ext uri="{0D108BD9-81ED-4DB2-BD59-A6C34878D82A}">
                    <a16:rowId xmlns:a16="http://schemas.microsoft.com/office/drawing/2014/main" val="2652414857"/>
                  </a:ext>
                </a:extLst>
              </a:tr>
              <a:tr h="512573">
                <a:tc>
                  <a:txBody>
                    <a:bodyPr/>
                    <a:lstStyle/>
                    <a:p>
                      <a:pPr marL="0" algn="ctr" defTabSz="2880360" rtl="0" eaLnBrk="1" latinLnBrk="0" hangingPunct="1"/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Tags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880360" rtl="0" eaLnBrk="1" latinLnBrk="0" hangingPunct="1"/>
                      <a:r>
                        <a:rPr lang="en-US" sz="200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MANY-TO-MANY RELATIONSHIP, NULL</a:t>
                      </a:r>
                    </a:p>
                  </a:txBody>
                  <a:tcPr marL="30480" marR="30480" marT="15240" marB="1524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21877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A84A3B5A-AF0A-46D7-8CF6-3210C95B1446}"/>
              </a:ext>
            </a:extLst>
          </p:cNvPr>
          <p:cNvSpPr/>
          <p:nvPr/>
        </p:nvSpPr>
        <p:spPr>
          <a:xfrm>
            <a:off x="0" y="5643934"/>
            <a:ext cx="12801600" cy="25856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FBF85E-B26C-44D6-B362-CD3C1A955FDC}"/>
              </a:ext>
            </a:extLst>
          </p:cNvPr>
          <p:cNvSpPr/>
          <p:nvPr/>
        </p:nvSpPr>
        <p:spPr>
          <a:xfrm>
            <a:off x="483958" y="5829936"/>
            <a:ext cx="5830763" cy="2246384"/>
          </a:xfrm>
          <a:prstGeom prst="rect">
            <a:avLst/>
          </a:prstGeom>
          <a:noFill/>
        </p:spPr>
        <p:txBody>
          <a:bodyPr wrap="none" lIns="30480" tIns="15240" rIns="30480" bIns="15240">
            <a:spAutoFit/>
          </a:bodyPr>
          <a:lstStyle/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Search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Name, Location, Email, Site</a:t>
            </a:r>
          </a:p>
          <a:p>
            <a:pPr lvl="6"/>
            <a:endParaRPr lang="en-US" sz="2666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320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List Filter</a:t>
            </a:r>
          </a:p>
          <a:p>
            <a:pPr lvl="6"/>
            <a:r>
              <a:rPr lang="en-US" sz="2666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Category, Status, Funder, Tags</a:t>
            </a:r>
          </a:p>
        </p:txBody>
      </p:sp>
    </p:spTree>
    <p:extLst>
      <p:ext uri="{BB962C8B-B14F-4D97-AF65-F5344CB8AC3E}">
        <p14:creationId xmlns:p14="http://schemas.microsoft.com/office/powerpoint/2010/main" val="2863837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1752</TotalTime>
  <Words>794</Words>
  <Application>Microsoft Office PowerPoint</Application>
  <PresentationFormat>Custom</PresentationFormat>
  <Paragraphs>231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Calibri Light</vt:lpstr>
      <vt:lpstr>Bradley Hand ITC</vt:lpstr>
      <vt:lpstr>Bahnschrift Light SemiCondensed</vt:lpstr>
      <vt:lpstr>Calibri</vt:lpstr>
      <vt:lpstr>Arial Black</vt:lpstr>
      <vt:lpstr>Aharoni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Ahammad Shawki</dc:creator>
  <cp:lastModifiedBy>Ahammad Shawki</cp:lastModifiedBy>
  <cp:revision>64</cp:revision>
  <dcterms:created xsi:type="dcterms:W3CDTF">2021-04-28T13:28:02Z</dcterms:created>
  <dcterms:modified xsi:type="dcterms:W3CDTF">2021-05-27T07:43:55Z</dcterms:modified>
</cp:coreProperties>
</file>

<file path=docProps/thumbnail.jpeg>
</file>